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90" r:id="rId11"/>
    <p:sldId id="266" r:id="rId12"/>
    <p:sldId id="287" r:id="rId13"/>
    <p:sldId id="268" r:id="rId14"/>
    <p:sldId id="269" r:id="rId15"/>
    <p:sldId id="270" r:id="rId16"/>
    <p:sldId id="271" r:id="rId17"/>
    <p:sldId id="272" r:id="rId18"/>
    <p:sldId id="273" r:id="rId19"/>
    <p:sldId id="288" r:id="rId20"/>
    <p:sldId id="275" r:id="rId21"/>
    <p:sldId id="277" r:id="rId22"/>
    <p:sldId id="278" r:id="rId23"/>
    <p:sldId id="289" r:id="rId24"/>
    <p:sldId id="279" r:id="rId25"/>
    <p:sldId id="281" r:id="rId26"/>
    <p:sldId id="282" r:id="rId27"/>
    <p:sldId id="283" r:id="rId28"/>
    <p:sldId id="285" r:id="rId29"/>
    <p:sldId id="286" r:id="rId3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63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19257-02A5-49E5-951C-76EDA5BD8CD1}" type="datetimeFigureOut">
              <a:rPr lang="cs-CZ" smtClean="0"/>
              <a:pPr/>
              <a:t>16.11.2020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30A6A-0554-4476-BA52-0DA793E6BA6B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19257-02A5-49E5-951C-76EDA5BD8CD1}" type="datetimeFigureOut">
              <a:rPr lang="cs-CZ" smtClean="0"/>
              <a:pPr/>
              <a:t>16.11.2020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30A6A-0554-4476-BA52-0DA793E6BA6B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19257-02A5-49E5-951C-76EDA5BD8CD1}" type="datetimeFigureOut">
              <a:rPr lang="cs-CZ" smtClean="0"/>
              <a:pPr/>
              <a:t>16.11.2020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30A6A-0554-4476-BA52-0DA793E6BA6B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19257-02A5-49E5-951C-76EDA5BD8CD1}" type="datetimeFigureOut">
              <a:rPr lang="cs-CZ" smtClean="0"/>
              <a:pPr/>
              <a:t>16.11.2020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30A6A-0554-4476-BA52-0DA793E6BA6B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19257-02A5-49E5-951C-76EDA5BD8CD1}" type="datetimeFigureOut">
              <a:rPr lang="cs-CZ" smtClean="0"/>
              <a:pPr/>
              <a:t>16.11.2020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30A6A-0554-4476-BA52-0DA793E6BA6B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19257-02A5-49E5-951C-76EDA5BD8CD1}" type="datetimeFigureOut">
              <a:rPr lang="cs-CZ" smtClean="0"/>
              <a:pPr/>
              <a:t>16.11.2020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30A6A-0554-4476-BA52-0DA793E6BA6B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19257-02A5-49E5-951C-76EDA5BD8CD1}" type="datetimeFigureOut">
              <a:rPr lang="cs-CZ" smtClean="0"/>
              <a:pPr/>
              <a:t>16.11.2020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30A6A-0554-4476-BA52-0DA793E6BA6B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19257-02A5-49E5-951C-76EDA5BD8CD1}" type="datetimeFigureOut">
              <a:rPr lang="cs-CZ" smtClean="0"/>
              <a:pPr/>
              <a:t>16.11.2020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30A6A-0554-4476-BA52-0DA793E6BA6B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19257-02A5-49E5-951C-76EDA5BD8CD1}" type="datetimeFigureOut">
              <a:rPr lang="cs-CZ" smtClean="0"/>
              <a:pPr/>
              <a:t>16.11.2020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30A6A-0554-4476-BA52-0DA793E6BA6B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19257-02A5-49E5-951C-76EDA5BD8CD1}" type="datetimeFigureOut">
              <a:rPr lang="cs-CZ" smtClean="0"/>
              <a:pPr/>
              <a:t>16.11.2020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30A6A-0554-4476-BA52-0DA793E6BA6B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19257-02A5-49E5-951C-76EDA5BD8CD1}" type="datetimeFigureOut">
              <a:rPr lang="cs-CZ" smtClean="0"/>
              <a:pPr/>
              <a:t>16.11.2020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30A6A-0554-4476-BA52-0DA793E6BA6B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B19257-02A5-49E5-951C-76EDA5BD8CD1}" type="datetimeFigureOut">
              <a:rPr lang="cs-CZ" smtClean="0"/>
              <a:pPr/>
              <a:t>16.11.2020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30A6A-0554-4476-BA52-0DA793E6BA6B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d:\Users\Marta\Desktop\vyhlídky nad jezerem\DSCN0226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429396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428596" y="6500834"/>
            <a:ext cx="87154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b="1" i="1" dirty="0" smtClean="0">
                <a:latin typeface="Arial" pitchFamily="34" charset="0"/>
                <a:cs typeface="Arial" pitchFamily="34" charset="0"/>
              </a:rPr>
              <a:t>Ukázkou toho, jak může být počasí na horách proměnlivé, je fakt, že včera cestou od Weesenu jsme promokli, navečer se vyčasilo a následující den zase od rána pršelo. </a:t>
            </a:r>
            <a:br>
              <a:rPr lang="cs-CZ" sz="800" b="1" i="1" dirty="0" smtClean="0">
                <a:latin typeface="Arial" pitchFamily="34" charset="0"/>
                <a:cs typeface="Arial" pitchFamily="34" charset="0"/>
              </a:rPr>
            </a:br>
            <a:r>
              <a:rPr lang="cs-CZ" sz="800" b="1" i="1" dirty="0" smtClean="0">
                <a:latin typeface="Arial" pitchFamily="34" charset="0"/>
                <a:cs typeface="Arial" pitchFamily="34" charset="0"/>
              </a:rPr>
              <a:t>Déšť ustal až po 15. hodině, vydáváme se tedy alespoň na krátkou trasu na vyhlídkový bezejmenný hřeben nad jezerem.</a:t>
            </a:r>
            <a:endParaRPr lang="cs-CZ" sz="8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Šipka dolů 5"/>
          <p:cNvSpPr/>
          <p:nvPr/>
        </p:nvSpPr>
        <p:spPr>
          <a:xfrm rot="2958814" flipH="1">
            <a:off x="6461851" y="1273823"/>
            <a:ext cx="77947" cy="309826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d:\Users\Marta\Desktop\vyhlídky nad jezerem\DSCN0236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71406" y="571480"/>
            <a:ext cx="27146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Výhled je kvůli oblačnosti omezený. Vísky u jezera se jmenují Unterterzen, Murg a Mühlehorn.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218" name="Picture 2" descr="d:\Users\Marta\Desktop\vyhlídky nad jezerem\DSCN0239(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d:\Users\Marta\Desktop\vyhlídky nad jezerem\DSCN0243(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5143504" y="6000768"/>
            <a:ext cx="19288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Zamračená vyhlídka na jezero a strmé svahy Glarnských Alp.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2290" name="Picture 2" descr="d:\Users\Marta\Desktop\vyhlídky nad jezerem\DSCN0244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5572132" y="500042"/>
            <a:ext cx="32861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Obec Filzbach je krásně umístěná na terase nad jezerem. Pozítří jí budeme projíždět na cestě kolem jezera a do Čech.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3314" name="Picture 2" descr="d:\Users\Marta\Desktop\vyhlídky nad jezerem\DSCN0245(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500834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2500298" y="6572272"/>
            <a:ext cx="664370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b="1" i="1" dirty="0" smtClean="0">
                <a:latin typeface="Arial" pitchFamily="34" charset="0"/>
                <a:cs typeface="Arial" pitchFamily="34" charset="0"/>
              </a:rPr>
              <a:t>Vycházka po vyhlídkách se dostává do strmých míst, zdoláváme i dřevěný žebřík.</a:t>
            </a:r>
            <a:endParaRPr lang="cs-CZ" sz="8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4338" name="Picture 2" descr="d:\Users\Marta\Desktop\vyhlídky nad jezerem\DSCN0249(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500834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3643306" y="6572272"/>
            <a:ext cx="207170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" b="1" i="1" dirty="0" smtClean="0">
                <a:latin typeface="Arial" pitchFamily="34" charset="0"/>
                <a:cs typeface="Arial" pitchFamily="34" charset="0"/>
              </a:rPr>
              <a:t>Místy chodník visí nad propastí.</a:t>
            </a:r>
            <a:endParaRPr lang="cs-CZ" sz="8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5362" name="Picture 2" descr="d:\Users\Marta\Desktop\vyhlídky nad jezerem\DSCN0250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71407" y="500042"/>
            <a:ext cx="17859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Pohled na Amden.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6386" name="Picture 2" descr="d:\Users\Marta\Desktop\vyhlídky nad jezerem\DSCN0252(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500834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3214678" y="6572272"/>
            <a:ext cx="292895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b="1" i="1" dirty="0" smtClean="0">
                <a:latin typeface="Arial" pitchFamily="34" charset="0"/>
                <a:cs typeface="Arial" pitchFamily="34" charset="0"/>
              </a:rPr>
              <a:t>Sběr borůvek a brusinek do pusy je bez omezení.</a:t>
            </a:r>
            <a:endParaRPr lang="cs-CZ" sz="8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7410" name="Picture 2" descr="d:\Users\Marta\Desktop\vyhlídky nad jezerem\DSCN0253(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500834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3214678" y="6572272"/>
            <a:ext cx="314327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b="1" i="1" dirty="0" smtClean="0">
                <a:latin typeface="Arial" pitchFamily="34" charset="0"/>
                <a:cs typeface="Arial" pitchFamily="34" charset="0"/>
              </a:rPr>
              <a:t>Rozložitý Mattstock a louky nad Amdenem.</a:t>
            </a:r>
            <a:endParaRPr lang="cs-CZ" sz="8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d:\Users\Marta\Desktop\vyhlídky nad jezerem\DSCN0254(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4357686" y="928670"/>
            <a:ext cx="121444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900" dirty="0" smtClean="0">
                <a:latin typeface="Arial" pitchFamily="34" charset="0"/>
                <a:cs typeface="Arial" pitchFamily="34" charset="0"/>
              </a:rPr>
              <a:t>Gulmen (1789 m)</a:t>
            </a:r>
            <a:endParaRPr lang="cs-CZ" sz="9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 descr="d:\Users\Marta\Downloads\mapy(80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500834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2928926" y="6572272"/>
            <a:ext cx="371477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b="1" i="1" dirty="0" smtClean="0">
                <a:latin typeface="Arial" pitchFamily="34" charset="0"/>
                <a:cs typeface="Arial" pitchFamily="34" charset="0"/>
              </a:rPr>
              <a:t>Vyhlídky nad jezerem.  Délka trasy 6,5 km,  převýšení 430 metrů.</a:t>
            </a:r>
            <a:endParaRPr lang="cs-CZ" sz="8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9458" name="Picture 2" descr="d:\Users\Marta\Desktop\vyhlídky nad jezerem\DSCN0257(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500834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1571604" y="6572272"/>
            <a:ext cx="757239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b="1" i="1" dirty="0" smtClean="0">
                <a:latin typeface="Arial" pitchFamily="34" charset="0"/>
                <a:cs typeface="Arial" pitchFamily="34" charset="0"/>
              </a:rPr>
              <a:t>Hladina jezera je ve výšce 419 m, my se nacházíme cca v 1230 metrech.  Rozdíl přes 800 metrů ....</a:t>
            </a:r>
            <a:endParaRPr lang="cs-CZ" sz="8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1506" name="Picture 2" descr="d:\Users\Marta\Desktop\vyhlídky nad jezerem\DSCN0260(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642910" y="6072206"/>
            <a:ext cx="278608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>
                <a:solidFill>
                  <a:schemeClr val="bg1"/>
                </a:solidFill>
              </a:rPr>
              <a:t>Jsme nahoře, ještě o kousek výš, než je Arvenbüel. Je odtud skvělý pohled na Leistchamm, kam se chystáme zítra.</a:t>
            </a:r>
            <a:endParaRPr lang="cs-CZ" sz="10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2530" name="Picture 2" descr="d:\Users\Marta\Desktop\vyhlídky nad jezerem\DSCN0262(2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285720" y="642919"/>
            <a:ext cx="1714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Třetí oficiální vyhlídka Chapf je velkolepé vyhlídkové místo. 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d:\Users\Marta\Desktop\vyhlídky nad jezerem\DSCN0267(2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3554" name="Picture 2" descr="d:\Users\Marta\Desktop\vyhlídky nad jezerem\DSCN0263(2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71407" y="285728"/>
            <a:ext cx="15001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Žel, Glarnské Alpy na jihu jsou v mracích.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5602" name="Picture 2" descr="d:\Users\Marta\Desktop\vyhlídky nad jezerem\DSCN0265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71406" y="357166"/>
            <a:ext cx="235745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>
                <a:solidFill>
                  <a:schemeClr val="bg1"/>
                </a:solidFill>
              </a:rPr>
              <a:t>Osada Betlis na severním břehu má středomořské klima. Je přístupná pouze lodí nebo několikahodinovou túrou. </a:t>
            </a:r>
            <a:endParaRPr lang="cs-CZ" sz="1000" i="1" dirty="0">
              <a:solidFill>
                <a:schemeClr val="bg1"/>
              </a:solidFill>
            </a:endParaRPr>
          </a:p>
        </p:txBody>
      </p:sp>
      <p:sp>
        <p:nvSpPr>
          <p:cNvPr id="5" name="Šipka dolů 4"/>
          <p:cNvSpPr/>
          <p:nvPr/>
        </p:nvSpPr>
        <p:spPr>
          <a:xfrm rot="4142206">
            <a:off x="2963713" y="5042348"/>
            <a:ext cx="133420" cy="343513"/>
          </a:xfrm>
          <a:prstGeom prst="down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 flipH="1">
            <a:off x="3143234" y="4929198"/>
            <a:ext cx="108055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Betlis</a:t>
            </a:r>
            <a:endParaRPr lang="cs-CZ" sz="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6626" name="Picture 2" descr="d:\Users\Marta\Desktop\vyhlídky nad jezerem\DSCN0264(2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500034" y="357166"/>
            <a:ext cx="22145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Na vyhlídkové plošině je několik laviček a nechybí panoramatická tabule. 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7650" name="Picture 2" descr="d:\Users\Marta\Desktop\vyhlídky nad jezerem\DSCN0266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9698" name="Picture 2" descr="d:\Users\Marta\Desktop\vyhlídky nad jezerem\IMG_20200814_1815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4000" cy="5643577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3071802" y="6215082"/>
            <a:ext cx="385765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b="1" i="1" dirty="0" smtClean="0">
                <a:latin typeface="Arial" pitchFamily="34" charset="0"/>
                <a:cs typeface="Arial" pitchFamily="34" charset="0"/>
              </a:rPr>
              <a:t>Část Arvenbüelu a hora Gulmen, náš první zítřejší cíl.</a:t>
            </a:r>
            <a:endParaRPr lang="cs-CZ" sz="8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22" name="Picture 2" descr="d:\Users\Marta\Desktop\vyhlídky nad jezerem\IMG_20200814_1819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643577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3214678" y="6215082"/>
            <a:ext cx="33575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800" b="1" i="1" dirty="0" smtClean="0">
                <a:latin typeface="Arial" pitchFamily="34" charset="0"/>
                <a:cs typeface="Arial" pitchFamily="34" charset="0"/>
              </a:rPr>
              <a:t>A tudy vede výstupová trasa na Leistchamm.</a:t>
            </a:r>
            <a:endParaRPr lang="cs-CZ" sz="8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Šipka dolů 4"/>
          <p:cNvSpPr/>
          <p:nvPr/>
        </p:nvSpPr>
        <p:spPr>
          <a:xfrm rot="14669721">
            <a:off x="1555453" y="809639"/>
            <a:ext cx="104105" cy="503986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d:\Users\Marta\Desktop\vyhlídky nad jezerem\DSCN0227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71406" y="428603"/>
            <a:ext cx="25003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i="1" dirty="0" smtClean="0"/>
              <a:t>Opět scházíme do Amdenu. Louka je mokrá, a tak jdeme po silnici.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 descr="d:\Users\Marta\Desktop\vyhlídky nad jezerem\DSCN0228(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1857356" y="6415584"/>
            <a:ext cx="16430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Na okraji Amdenu.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 descr="d:\Users\Marta\Desktop\vyhlídky nad jezerem\DSCN0230(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500834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3357554" y="6572272"/>
            <a:ext cx="528641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b="1" i="1" dirty="0" smtClean="0">
                <a:latin typeface="Arial" pitchFamily="34" charset="0"/>
                <a:cs typeface="Arial" pitchFamily="34" charset="0"/>
              </a:rPr>
              <a:t>Lesní cestička nás přivádí k první vyhlídce.</a:t>
            </a:r>
            <a:endParaRPr lang="cs-CZ" sz="8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 descr="d:\Users\Marta\Desktop\vyhlídky nad jezerem\DSCN0232(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 descr="d:\Users\Marta\Desktop\vyhlídky nad jezerem\DSCN0234(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500834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2500298" y="6572272"/>
            <a:ext cx="664370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b="1" i="1" dirty="0" smtClean="0">
                <a:latin typeface="Arial" pitchFamily="34" charset="0"/>
                <a:cs typeface="Arial" pitchFamily="34" charset="0"/>
              </a:rPr>
              <a:t>Na první vyhlídce kvitujeme dokonalé informační cedulky a množství laviček.</a:t>
            </a:r>
            <a:endParaRPr lang="cs-CZ" sz="8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 descr="d:\Users\Marta\Desktop\vyhlídky nad jezerem\DSCN0235(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500834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3214678" y="6572272"/>
            <a:ext cx="442915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b="1" i="1" dirty="0" smtClean="0">
                <a:latin typeface="Arial" pitchFamily="34" charset="0"/>
                <a:cs typeface="Arial" pitchFamily="34" charset="0"/>
              </a:rPr>
              <a:t>Z první vyhlídky se stoupá pohodlně smíšeným lesem.</a:t>
            </a:r>
            <a:endParaRPr lang="cs-CZ" sz="8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170" name="Picture 2" descr="d:\Users\Marta\Desktop\vyhlídky nad jezerem\DSCN0238(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500834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1857356" y="6572272"/>
            <a:ext cx="685804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b="1" i="1" dirty="0" smtClean="0">
                <a:latin typeface="Arial" pitchFamily="34" charset="0"/>
                <a:cs typeface="Arial" pitchFamily="34" charset="0"/>
              </a:rPr>
              <a:t>Druhá vyhlídka je vylepšená o malé dětské hřiště. Doslova se tu píše: toto místo patří dětem.</a:t>
            </a:r>
            <a:endParaRPr lang="cs-CZ" sz="8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304</Words>
  <Application>Microsoft Office PowerPoint</Application>
  <PresentationFormat>Předvádění na obrazovce (4:3)</PresentationFormat>
  <Paragraphs>26</Paragraphs>
  <Slides>29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0" baseType="lpstr">
      <vt:lpstr>Motiv sady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Uživatel systému Windows</dc:creator>
  <cp:lastModifiedBy>Uživatel systému Windows</cp:lastModifiedBy>
  <cp:revision>37</cp:revision>
  <dcterms:created xsi:type="dcterms:W3CDTF">2020-10-18T20:52:50Z</dcterms:created>
  <dcterms:modified xsi:type="dcterms:W3CDTF">2020-11-16T17:57:54Z</dcterms:modified>
</cp:coreProperties>
</file>