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4" r:id="rId19"/>
    <p:sldId id="276" r:id="rId20"/>
    <p:sldId id="279" r:id="rId21"/>
    <p:sldId id="277" r:id="rId22"/>
    <p:sldId id="278" r:id="rId23"/>
    <p:sldId id="281" r:id="rId24"/>
    <p:sldId id="282" r:id="rId25"/>
    <p:sldId id="283" r:id="rId2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63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E3DD-2F1F-4E33-BCD0-FA2091EEFD5F}" type="datetimeFigureOut">
              <a:rPr lang="cs-CZ" smtClean="0"/>
              <a:pPr/>
              <a:t>26.08.2020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F5F19-D0D6-4C88-B6E2-655FBF9EA27C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E3DD-2F1F-4E33-BCD0-FA2091EEFD5F}" type="datetimeFigureOut">
              <a:rPr lang="cs-CZ" smtClean="0"/>
              <a:pPr/>
              <a:t>26.08.2020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F5F19-D0D6-4C88-B6E2-655FBF9EA27C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E3DD-2F1F-4E33-BCD0-FA2091EEFD5F}" type="datetimeFigureOut">
              <a:rPr lang="cs-CZ" smtClean="0"/>
              <a:pPr/>
              <a:t>26.08.2020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F5F19-D0D6-4C88-B6E2-655FBF9EA27C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E3DD-2F1F-4E33-BCD0-FA2091EEFD5F}" type="datetimeFigureOut">
              <a:rPr lang="cs-CZ" smtClean="0"/>
              <a:pPr/>
              <a:t>26.08.2020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F5F19-D0D6-4C88-B6E2-655FBF9EA27C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E3DD-2F1F-4E33-BCD0-FA2091EEFD5F}" type="datetimeFigureOut">
              <a:rPr lang="cs-CZ" smtClean="0"/>
              <a:pPr/>
              <a:t>26.08.2020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F5F19-D0D6-4C88-B6E2-655FBF9EA27C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E3DD-2F1F-4E33-BCD0-FA2091EEFD5F}" type="datetimeFigureOut">
              <a:rPr lang="cs-CZ" smtClean="0"/>
              <a:pPr/>
              <a:t>26.08.2020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F5F19-D0D6-4C88-B6E2-655FBF9EA27C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E3DD-2F1F-4E33-BCD0-FA2091EEFD5F}" type="datetimeFigureOut">
              <a:rPr lang="cs-CZ" smtClean="0"/>
              <a:pPr/>
              <a:t>26.08.2020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F5F19-D0D6-4C88-B6E2-655FBF9EA27C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E3DD-2F1F-4E33-BCD0-FA2091EEFD5F}" type="datetimeFigureOut">
              <a:rPr lang="cs-CZ" smtClean="0"/>
              <a:pPr/>
              <a:t>26.08.2020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F5F19-D0D6-4C88-B6E2-655FBF9EA27C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E3DD-2F1F-4E33-BCD0-FA2091EEFD5F}" type="datetimeFigureOut">
              <a:rPr lang="cs-CZ" smtClean="0"/>
              <a:pPr/>
              <a:t>26.08.2020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F5F19-D0D6-4C88-B6E2-655FBF9EA27C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E3DD-2F1F-4E33-BCD0-FA2091EEFD5F}" type="datetimeFigureOut">
              <a:rPr lang="cs-CZ" smtClean="0"/>
              <a:pPr/>
              <a:t>26.08.2020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F5F19-D0D6-4C88-B6E2-655FBF9EA27C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E3DD-2F1F-4E33-BCD0-FA2091EEFD5F}" type="datetimeFigureOut">
              <a:rPr lang="cs-CZ" smtClean="0"/>
              <a:pPr/>
              <a:t>26.08.2020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F5F19-D0D6-4C88-B6E2-655FBF9EA27C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3E3DD-2F1F-4E33-BCD0-FA2091EEFD5F}" type="datetimeFigureOut">
              <a:rPr lang="cs-CZ" smtClean="0"/>
              <a:pPr/>
              <a:t>26.08.2020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F5F19-D0D6-4C88-B6E2-655FBF9EA27C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d:\Users\Marta\Desktop\vyhlídky nad jezerem\mapy(6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00834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500034" y="6572272"/>
            <a:ext cx="864396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b="1" i="1" dirty="0" smtClean="0">
                <a:latin typeface="Arial" pitchFamily="34" charset="0"/>
                <a:cs typeface="Arial" pitchFamily="34" charset="0"/>
              </a:rPr>
              <a:t>Naše trasa od rakouského města Hohenems do středu Švýcarska. Innertkirchen se nachází v hlubokém údolí mezi Bernskými a Urnskými Alpami. </a:t>
            </a:r>
            <a:endParaRPr lang="cs-CZ" sz="9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6" name="Picture 2" descr="d:\Users\Marta\Desktop\cesta autem\DSCN043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6429388" y="357167"/>
            <a:ext cx="26432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Do Luzernu jsme dorazili o půl sedmé, a tak Kapličkový most je již ve stínu (foceno za jízdy).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 descr="d:\Users\Marta\Desktop\cesta autem\DSCN04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6072198" y="1300262"/>
            <a:ext cx="30003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Na rušné křižovatce v Luzernu. V pozadí se vypíná Tomlishorn (2128 m), nejvyšší vrchol v masívu Pilatus.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4" name="Picture 2" descr="d:\Users\Marta\Desktop\cesta autem\DSCN044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214942" y="500042"/>
            <a:ext cx="38576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Co může být lepší než kombinace panenské přírody a útulného města s velkou historií? Přesně to nabízí </a:t>
            </a:r>
            <a:r>
              <a:rPr lang="cs-CZ" sz="1000" i="1" dirty="0" smtClean="0"/>
              <a:t>Luzern</a:t>
            </a:r>
            <a:r>
              <a:rPr lang="cs-CZ" sz="1000" i="1" dirty="0" smtClean="0"/>
              <a:t>. Je skoro těžké uvěřit, že zde žije 80 000 obyvatel. </a:t>
            </a:r>
            <a:br>
              <a:rPr lang="cs-CZ" sz="1000" i="1" dirty="0" smtClean="0"/>
            </a:br>
            <a:r>
              <a:rPr lang="cs-CZ" sz="1000" i="1" dirty="0" smtClean="0"/>
              <a:t>Obergrundstrasse s kostelem sv. Pavla je už výpadovkou z města na jih.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5362" name="Picture 2" descr="d:\Users\Marta\Desktop\cesta autem\DSCN044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858148" y="714356"/>
            <a:ext cx="121444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Před městem Horw.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6386" name="Picture 2" descr="d:\Users\Marta\Desktop\cesta autem\DSCN044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500694" y="357166"/>
            <a:ext cx="35719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Průjezdní ulice v Horwu je ukázkou, jak se Švýcaři starají o cyklisty. Žluté pruhy jsou vyhrazeny pro ně a ač je ulice úzká, auta je nesmí ohrozit ani omezit. Hezky jedou za nimi, dokud je nemohou objet.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7410" name="Picture 2" descr="d:\Users\Marta\Desktop\cesta autem\DSCN044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00834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85786" y="6572272"/>
            <a:ext cx="821537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b="1" i="1" dirty="0" smtClean="0">
                <a:latin typeface="Arial" pitchFamily="34" charset="0"/>
                <a:cs typeface="Arial" pitchFamily="34" charset="0"/>
              </a:rPr>
              <a:t>Jedeme podél jezera. Svahy jsou velmi strmé, tudíž se tu musí vměstnat silnice, cyklostezka (za zábradlím) i dálnice A8 (nad námi).</a:t>
            </a:r>
            <a:endParaRPr lang="cs-CZ" sz="9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8434" name="Picture 2" descr="d:\Users\Marta\Desktop\cesta autem\DSCN04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1406" y="428605"/>
            <a:ext cx="27860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Krátká zastávka u jezera Alpnachersee (jihozápadní odnož velkého jezera u Luzernu).</a:t>
            </a:r>
            <a:endParaRPr lang="cs-CZ" sz="1000" i="1" dirty="0">
              <a:solidFill>
                <a:schemeClr val="bg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7286644" y="2214554"/>
            <a:ext cx="135732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latin typeface="Arial" pitchFamily="34" charset="0"/>
                <a:cs typeface="Arial" pitchFamily="34" charset="0"/>
              </a:rPr>
              <a:t>Buochserhorn (1807 m)</a:t>
            </a:r>
            <a:endParaRPr lang="cs-CZ" sz="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d:\Users\Marta\Desktop\cesta autem\DSCN044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1406" y="357167"/>
            <a:ext cx="1785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Za jezerem se vzpíná krásná hora Stanserhorn (1898 m).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cesta autem\DSCN045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1406" y="714355"/>
            <a:ext cx="22860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i="1" dirty="0" smtClean="0"/>
              <a:t>Silnice č. 4, po které budeme pokračovat a </a:t>
            </a:r>
            <a:r>
              <a:rPr lang="pl-PL" sz="1000" i="1" dirty="0" smtClean="0"/>
              <a:t>.... samozřejmě </a:t>
            </a:r>
            <a:r>
              <a:rPr lang="pl-PL" sz="1000" i="1" dirty="0" smtClean="0"/>
              <a:t>cyklostezka.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:\Users\Marta\Desktop\cesta autem\DSCN045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929322" y="357166"/>
            <a:ext cx="30003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V městečku Giswil nás zastavuje železniční společnost </a:t>
            </a:r>
            <a:r>
              <a:rPr lang="cs-CZ" sz="1000" i="1" dirty="0" smtClean="0"/>
              <a:t>Die </a:t>
            </a:r>
            <a:r>
              <a:rPr lang="cs-CZ" sz="1000" i="1" dirty="0" smtClean="0"/>
              <a:t>Zentralbahn</a:t>
            </a:r>
            <a:r>
              <a:rPr lang="cs-CZ" sz="1000" i="1" dirty="0" smtClean="0"/>
              <a:t> </a:t>
            </a:r>
            <a:r>
              <a:rPr lang="cs-CZ" sz="1000" i="1" dirty="0" smtClean="0"/>
              <a:t>(ZB). Vlak jede do Luzernu.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cesta autem\DSCN0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429256" y="357166"/>
            <a:ext cx="36433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Po překročení Rýna se chvilku jede rovinou. Brzy se ale silnice zvedá na nejnižší část Appenzellerských Alp, připomínající trochu Beskydy.</a:t>
            </a:r>
            <a:endParaRPr lang="cs-CZ" sz="1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d:\Users\Marta\Desktop\cesta autem\DSCN35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d:\Users\Marta\Desktop\cesta autem\DSCN046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715008" y="428604"/>
            <a:ext cx="27146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Kostel Pfarrkirche Herz Jesu v městě Lungern. Před námi je ještě výjezd do sedla Brünig Pass a pak sjezd do Innertkirchenu.</a:t>
            </a:r>
            <a:endParaRPr lang="cs-CZ" sz="1000" i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d:\Users\Marta\Desktop\cesta autem\DSCN046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1406" y="357167"/>
            <a:ext cx="3143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Je po 20. hodině, konečně vidíme ve stínu utopený Innertkirchen. K hotelu zbývá poslední kilometr.</a:t>
            </a:r>
            <a:endParaRPr lang="cs-CZ" sz="1000" i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d:\Users\Marta\Desktop\cesta autem\IMG_20200808_1915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6072198" y="571480"/>
            <a:ext cx="30003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Tento i další snímky jsou </a:t>
            </a:r>
            <a:r>
              <a:rPr lang="cs-CZ" sz="1000" i="1" dirty="0" smtClean="0">
                <a:solidFill>
                  <a:schemeClr val="bg1"/>
                </a:solidFill>
              </a:rPr>
              <a:t>z </a:t>
            </a:r>
            <a:r>
              <a:rPr lang="cs-CZ" sz="1000" i="1" dirty="0" smtClean="0">
                <a:solidFill>
                  <a:schemeClr val="bg1"/>
                </a:solidFill>
              </a:rPr>
              <a:t>následujícího dne</a:t>
            </a:r>
            <a:r>
              <a:rPr lang="cs-CZ" sz="1000" i="1" dirty="0" smtClean="0">
                <a:solidFill>
                  <a:schemeClr val="bg1"/>
                </a:solidFill>
              </a:rPr>
              <a:t>. Náš hotel na pět nocí a nezdolatelná hora Mährenhorn (2923 m).</a:t>
            </a:r>
            <a:endParaRPr lang="cs-CZ" sz="1000" i="1" dirty="0">
              <a:solidFill>
                <a:schemeClr val="bg1"/>
              </a:solidFill>
            </a:endParaRPr>
          </a:p>
        </p:txBody>
      </p:sp>
      <p:sp>
        <p:nvSpPr>
          <p:cNvPr id="5" name="Šipka dolů 4"/>
          <p:cNvSpPr/>
          <p:nvPr/>
        </p:nvSpPr>
        <p:spPr>
          <a:xfrm rot="4162865" flipH="1">
            <a:off x="4927353" y="3207944"/>
            <a:ext cx="117176" cy="292606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 descr="d:\Users\Marta\Desktop\cesta autem\IMG_20200808_1929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3071802" y="5429264"/>
            <a:ext cx="2857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Střed Innertkirchenu tvoří malé náměstíčko, hotel Hof und Post a výpadovka k průsmyku Susten Pass.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d:\Users\Marta\Desktop\cesta autem\IMG_20200808_1938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072330" y="357167"/>
            <a:ext cx="20002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Na procházce po nábřeží řeky </a:t>
            </a:r>
            <a:r>
              <a:rPr lang="cs-CZ" sz="1000" i="1" dirty="0" smtClean="0"/>
              <a:t>Aare</a:t>
            </a:r>
            <a:r>
              <a:rPr lang="cs-CZ" sz="1000" i="1" dirty="0" smtClean="0"/>
              <a:t> (švýcarská řeka do křížovky). </a:t>
            </a:r>
            <a:endParaRPr lang="cs-CZ" sz="1000" i="1" dirty="0"/>
          </a:p>
        </p:txBody>
      </p:sp>
      <p:sp>
        <p:nvSpPr>
          <p:cNvPr id="5" name="Obdélník 4"/>
          <p:cNvSpPr/>
          <p:nvPr/>
        </p:nvSpPr>
        <p:spPr>
          <a:xfrm>
            <a:off x="2786050" y="214290"/>
            <a:ext cx="150019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latin typeface="Arial" pitchFamily="34" charset="0"/>
                <a:cs typeface="Arial" pitchFamily="34" charset="0"/>
              </a:rPr>
              <a:t>Planplatten</a:t>
            </a:r>
            <a:r>
              <a:rPr lang="cs-CZ" sz="800" dirty="0" smtClean="0">
                <a:latin typeface="Arial" pitchFamily="34" charset="0"/>
                <a:cs typeface="Arial" pitchFamily="34" charset="0"/>
              </a:rPr>
              <a:t> (2245 m)</a:t>
            </a:r>
            <a:endParaRPr lang="cs-CZ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5715008" y="1571612"/>
            <a:ext cx="11430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latin typeface="Arial" pitchFamily="34" charset="0"/>
                <a:cs typeface="Arial" pitchFamily="34" charset="0"/>
              </a:rPr>
              <a:t>Tällistock</a:t>
            </a:r>
            <a:r>
              <a:rPr lang="cs-CZ" sz="800" dirty="0" smtClean="0">
                <a:latin typeface="Arial" pitchFamily="34" charset="0"/>
                <a:cs typeface="Arial" pitchFamily="34" charset="0"/>
              </a:rPr>
              <a:t> (2579 m)</a:t>
            </a:r>
            <a:endParaRPr lang="cs-CZ" sz="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d:\Users\Marta\Desktop\cesta autem\DSCN349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500834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857224" y="6572272"/>
            <a:ext cx="828677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b="1" i="1" dirty="0" smtClean="0">
                <a:latin typeface="Arial" pitchFamily="34" charset="0"/>
                <a:cs typeface="Arial" pitchFamily="34" charset="0"/>
              </a:rPr>
              <a:t>Po prvním výjezdu vzhůru u pumpy tankujeme (ve Švýcarsku jsou skoro všude bez obsluhy) a seznamujeme se s místním farmářstvím.</a:t>
            </a:r>
            <a:endParaRPr lang="cs-CZ" sz="9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:\Users\Marta\Desktop\cesta autem\DSCN350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358082" y="357167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Kostel v obci Hemberg vysoko nad řekou Necker.</a:t>
            </a:r>
            <a:endParaRPr lang="cs-CZ" sz="1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d:\Users\Marta\Desktop\cesta autem\DSCN35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d:\Users\Marta\Desktop\cesta autem\DSCN35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6858016" y="357167"/>
            <a:ext cx="22145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Silnice se před Wattwilem vlní a klikatí, záhy sjedeme do dalšího údolí.</a:t>
            </a:r>
            <a:endParaRPr lang="cs-CZ" sz="1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d:\Users\Marta\Desktop\cesta autem\DSCN35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6000760" y="357166"/>
            <a:ext cx="30003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Propletli jsme se městy Rapperswil a Pfäffikon a s velkým Curyšským jezerem v zádech směřujeme na jih.</a:t>
            </a:r>
            <a:endParaRPr lang="cs-CZ" sz="1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 descr="d:\Users\Marta\Desktop\cesta autem\DSCN35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285720" y="6143644"/>
            <a:ext cx="25003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Jedeme podél jezera Zugersee, naproti je část města Arth pod horou Gnipen (1568 m).</a:t>
            </a:r>
            <a:endParaRPr lang="cs-CZ" sz="1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d:\Users\Marta\Desktop\cesta autem\DSCN35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1406" y="285728"/>
            <a:ext cx="3143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Jezero </a:t>
            </a:r>
            <a:r>
              <a:rPr lang="cs-CZ" sz="1000" i="1" dirty="0" smtClean="0">
                <a:solidFill>
                  <a:schemeClr val="bg1"/>
                </a:solidFill>
              </a:rPr>
              <a:t>Zugersee</a:t>
            </a:r>
            <a:r>
              <a:rPr lang="cs-CZ" sz="1000" i="1" dirty="0" smtClean="0">
                <a:solidFill>
                  <a:schemeClr val="bg1"/>
                </a:solidFill>
              </a:rPr>
              <a:t> </a:t>
            </a:r>
            <a:r>
              <a:rPr lang="cs-CZ" sz="1000" i="1" dirty="0" smtClean="0">
                <a:solidFill>
                  <a:schemeClr val="bg1"/>
                </a:solidFill>
              </a:rPr>
              <a:t>na severním úpatí Alp je obrovské.</a:t>
            </a:r>
          </a:p>
          <a:p>
            <a:r>
              <a:rPr lang="cs-CZ" sz="1000" i="1" dirty="0" smtClean="0">
                <a:solidFill>
                  <a:schemeClr val="bg1"/>
                </a:solidFill>
              </a:rPr>
              <a:t>Na délku měří 13,7 km, široké je maximálně 4,6 km.</a:t>
            </a:r>
            <a:endParaRPr lang="cs-CZ" sz="1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456</Words>
  <Application>Microsoft Office PowerPoint</Application>
  <PresentationFormat>Předvádění na obrazovce (4:3)</PresentationFormat>
  <Paragraphs>27</Paragraphs>
  <Slides>25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Uživatel systému Windows</dc:creator>
  <cp:lastModifiedBy>Uživatel systému Windows</cp:lastModifiedBy>
  <cp:revision>21</cp:revision>
  <dcterms:created xsi:type="dcterms:W3CDTF">2020-08-24T20:33:00Z</dcterms:created>
  <dcterms:modified xsi:type="dcterms:W3CDTF">2020-08-26T20:57:30Z</dcterms:modified>
</cp:coreProperties>
</file>